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75" r:id="rId3"/>
    <p:sldId id="279" r:id="rId4"/>
    <p:sldId id="277" r:id="rId5"/>
    <p:sldId id="278" r:id="rId6"/>
    <p:sldId id="270" r:id="rId7"/>
    <p:sldId id="280" r:id="rId8"/>
    <p:sldId id="281" r:id="rId9"/>
    <p:sldId id="268" r:id="rId10"/>
    <p:sldId id="269" r:id="rId11"/>
    <p:sldId id="282" r:id="rId12"/>
    <p:sldId id="284" r:id="rId13"/>
    <p:sldId id="283" r:id="rId14"/>
    <p:sldId id="273" r:id="rId15"/>
    <p:sldId id="267" r:id="rId16"/>
    <p:sldId id="272" r:id="rId17"/>
    <p:sldId id="274" r:id="rId18"/>
    <p:sldId id="276" r:id="rId19"/>
    <p:sldId id="26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47" autoAdjust="0"/>
    <p:restoredTop sz="87294" autoAdjust="0"/>
  </p:normalViewPr>
  <p:slideViewPr>
    <p:cSldViewPr>
      <p:cViewPr varScale="1">
        <p:scale>
          <a:sx n="77" d="100"/>
          <a:sy n="77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8F736-EF1E-4C74-BF24-95C3FCD9690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7546C-83D7-4DCA-92B9-F2FC5E90BC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58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7546C-83D7-4DCA-92B9-F2FC5E90BC9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033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7546C-83D7-4DCA-92B9-F2FC5E90BC9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702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7546C-83D7-4DCA-92B9-F2FC5E90BC9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04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16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45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8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26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2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73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5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2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86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03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97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62000">
              <a:schemeClr val="accent1">
                <a:tint val="44500"/>
                <a:satMod val="160000"/>
                <a:lumMod val="88000"/>
                <a:lumOff val="12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8FC5F-F620-4308-9E55-DD2EA2883DA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55C33-D2A6-4E70-B4BB-EACC32519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09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4000">
        <p:cut/>
      </p:transition>
    </mc:Choice>
    <mc:Fallback xmlns="">
      <p:transition advClick="0" advTm="4000">
        <p:cu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znanio.ru/" TargetMode="External"/><Relationship Id="rId3" Type="http://schemas.openxmlformats.org/officeDocument/2006/relationships/hyperlink" Target="https://multi-mama.ru/stihi-pro-pdd/" TargetMode="External"/><Relationship Id="rId7" Type="http://schemas.openxmlformats.org/officeDocument/2006/relationships/hyperlink" Target="https://catherineasquithgallery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oto-ram.ru/&#1082;&#1072;&#1088;&#1090;&#1080;&#1085;&#1082;&#1080;-&#1089;-&#1089;&#1080;&#1090;&#1091;&#1072;&#1094;&#1080;&#1103;&#1084;&#1080;-&#1085;&#1072;-&#1076;&#1086;&#1088;&#1086;&#1075;&#1077;-&#1076;&#1083;&#1103;-&#1076;&#1086;/" TargetMode="External"/><Relationship Id="rId5" Type="http://schemas.openxmlformats.org/officeDocument/2006/relationships/hyperlink" Target="https://psypedprofi.ru/pdd-dlya-detej-doshkolnogo-vozrasta.html" TargetMode="External"/><Relationship Id="rId10" Type="http://schemas.openxmlformats.org/officeDocument/2006/relationships/image" Target="../media/image27.png"/><Relationship Id="rId4" Type="http://schemas.openxmlformats.org/officeDocument/2006/relationships/hyperlink" Target="https://razvivashka.online/poznavatelnoe/pdd-dlya-doshkolnikov" TargetMode="External"/><Relationship Id="rId9" Type="http://schemas.openxmlformats.org/officeDocument/2006/relationships/hyperlink" Target="https://sh101-izh.gosuslugi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rgbClr val="92D050"/>
            </a:gs>
            <a:gs pos="62000">
              <a:schemeClr val="accent1">
                <a:tint val="44500"/>
                <a:satMod val="160000"/>
                <a:lumMod val="88000"/>
                <a:lumOff val="12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576063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УЧРЕДЕНИЕ «ДЕТСКИЙ САД № 379 КРАСНООКТЯБРЬСКГО РАЙОНА ВОЛГОГРАДА»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09813"/>
            <a:ext cx="8496944" cy="400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7128792" cy="252028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   </a:t>
            </a:r>
          </a:p>
          <a:p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дорожных наук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старший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дошкольный возраст </a:t>
            </a: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Педагог: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Галиева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Альбина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Салиховна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6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57">
        <p:cut/>
      </p:transition>
    </mc:Choice>
    <mc:Fallback xmlns="">
      <p:transition advClick="0" advTm="10057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40"/>
          <a:stretch/>
        </p:blipFill>
        <p:spPr bwMode="auto">
          <a:xfrm>
            <a:off x="138118" y="116632"/>
            <a:ext cx="8898378" cy="656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335846"/>
            <a:ext cx="72728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развитие у детей умений и навыков безопасного поведения в окружающей дорожно-транспортной среде.</a:t>
            </a: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1.Продолжать закреплять и дополнять представление о правилах дорожного движения. Обучать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безопасному поведению в дорожной среде 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Продолжать знакомить с дорожными знаками : предупреждающими, запрещающими, информационно -указательными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и развивать у детей целостное восприятие окружающей дорожной среды. </a:t>
            </a:r>
          </a:p>
          <a:p>
            <a:pPr lvl="0"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дисциплинированность и сознательное выполнение Правил дорожного движения, культуру поведения в дорожно-транспортном процессе. 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словарный запас детей по дорожной лексике.</a:t>
            </a:r>
          </a:p>
          <a:p>
            <a:pPr lvl="0" algn="just"/>
            <a:endParaRPr lang="ru-RU" dirty="0">
              <a:solidFill>
                <a:prstClr val="black"/>
              </a:solidFill>
            </a:endParaRPr>
          </a:p>
          <a:p>
            <a:pPr lvl="0" algn="just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6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1761">
        <p:cut/>
      </p:transition>
    </mc:Choice>
    <mc:Fallback xmlns="">
      <p:transition advClick="0" advTm="11761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ьбина\Desktop\пдд 24\4z8HIQAQIK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604867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6216" y="1749637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дороге очень важно вам, ребята не зевать,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правила движения вы твердо должны знать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448">
        <p:cut/>
      </p:transition>
    </mc:Choice>
    <mc:Fallback xmlns="">
      <p:transition advClick="0" advTm="6448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ьбина\Desktop\пдд 24\Ф257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12776"/>
            <a:ext cx="7620000" cy="30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62068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пассажиры и водители.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5656" y="4797152"/>
            <a:ext cx="676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кто вышел на улицу – становится пешеходом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Вошёл в транспорт – стал пассажиром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 за руль транспортного средства - водитель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18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763">
        <p:cut/>
      </p:transition>
    </mc:Choice>
    <mc:Fallback xmlns="">
      <p:transition advClick="0" advTm="1076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ьбина\Desktop\пдд 24\Tvuu8gxu8q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2" r="8000" b="12379"/>
          <a:stretch/>
        </p:blipFill>
        <p:spPr bwMode="auto">
          <a:xfrm>
            <a:off x="1383956" y="404665"/>
            <a:ext cx="6388443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293097"/>
            <a:ext cx="8229600" cy="2088231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-некрасиво расталкивать других пассажиров, стремясь войти в транспорт первым;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-стыдно бросаться вперёд, чтобы занять освободившееся место;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-вам уступили место, обязательно поблагодарите, если вы отказались, не поскупитесь на улыбку и доброе слово;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-нельзя в общественном транспорте есть мороженое, сорить;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-нехорошо громко разговаривать, в том числе и по мобильному телефону;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04665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ВЕСТИ СЕБЯ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ОБЩЕСТВЕННОМ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ТРАНСПОРТЕ?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1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946">
        <p:cut/>
      </p:transition>
    </mc:Choice>
    <mc:Fallback xmlns="">
      <p:transition advClick="0" advTm="1594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льбина\Desktop\зеленый огонек 2023г\1673979326_gas-kvas-com-p-risunok-na-temu-nashi-druzya-svetofor-i-do-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920880" cy="619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4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831">
        <p:cut/>
      </p:transition>
    </mc:Choice>
    <mc:Fallback xmlns="">
      <p:transition advClick="0" advTm="9831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льбина\Desktop\пдд 24\15215e43baed6b7f18c0e4e4fe35e66da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64" t="19228" r="7937" b="17461"/>
          <a:stretch/>
        </p:blipFill>
        <p:spPr bwMode="auto">
          <a:xfrm>
            <a:off x="683568" y="258075"/>
            <a:ext cx="4032448" cy="578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2273703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 –большой помощник,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друг для всех в пути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всегда предупреждает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Цветом можно ли идти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94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638">
        <p:cut/>
      </p:transition>
    </mc:Choice>
    <mc:Fallback xmlns="">
      <p:transition advClick="0" advTm="6638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льбина\Desktop\пдд 24\47246dbdb6067cc65b42a60470d1b0cf0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99"/>
          <a:stretch/>
        </p:blipFill>
        <p:spPr bwMode="auto">
          <a:xfrm>
            <a:off x="755576" y="232108"/>
            <a:ext cx="7704856" cy="460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508518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Зеленый говорит: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Иди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6016" y="5085184"/>
            <a:ext cx="3501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командует: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-Смирно! Стой!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Закрыта дорога перед тобой!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87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526">
        <p:cut/>
      </p:transition>
    </mc:Choice>
    <mc:Fallback xmlns="">
      <p:transition advClick="0" advTm="752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ьбина\Desktop\зеленый огонек 2023г\pdd-dlya-doshkolnikov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1"/>
            <a:ext cx="8208912" cy="607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94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7175">
        <p:cut/>
      </p:transition>
    </mc:Choice>
    <mc:Fallback xmlns="">
      <p:transition advClick="0" advTm="17175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" t="23835" r="3122" b="14796"/>
          <a:stretch/>
        </p:blipFill>
        <p:spPr bwMode="auto">
          <a:xfrm>
            <a:off x="683568" y="836712"/>
            <a:ext cx="8229600" cy="586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 правила: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80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6981">
        <p:cut/>
      </p:transition>
    </mc:Choice>
    <mc:Fallback xmlns="">
      <p:transition advClick="0" advTm="16981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льбина\Desktop\пдд 24\700-n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2" r="12341" b="13381"/>
          <a:stretch/>
        </p:blipFill>
        <p:spPr bwMode="auto">
          <a:xfrm>
            <a:off x="877330" y="548680"/>
            <a:ext cx="4769708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24128" y="836712"/>
            <a:ext cx="3168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Помогите Незнайке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Альбина\Desktop\пдд 24\928196-800x8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490" y="3285336"/>
            <a:ext cx="3060000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8144" y="2204864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какие виды транспорта можно встретить на улице города? Назовите их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Альбина\Desktop\пдд 24\928196-800x8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186" y="3285336"/>
            <a:ext cx="3060000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45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712">
        <p:cut/>
      </p:transition>
    </mc:Choice>
    <mc:Fallback xmlns="">
      <p:transition advClick="0" advTm="10712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avatars.mds.yandex.net/i?id=4c21a807b71febc022581684a507edf12c3f18cb-971202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17" y="260648"/>
            <a:ext cx="7794790" cy="584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09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849">
        <p:cut/>
      </p:transition>
    </mc:Choice>
    <mc:Fallback xmlns="">
      <p:transition advClick="0" advTm="10849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cf3.ppt-online.org/files3/slide/6/6g7VLdfxilpG0z8erw5Z12IhqEYTWvuA4DkS9m/slide-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6"/>
          <a:stretch/>
        </p:blipFill>
        <p:spPr bwMode="auto">
          <a:xfrm>
            <a:off x="2195736" y="410403"/>
            <a:ext cx="6552728" cy="602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5" y="2996952"/>
            <a:ext cx="2945930" cy="304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47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1358">
        <p:cut/>
      </p:transition>
    </mc:Choice>
    <mc:Fallback xmlns="">
      <p:transition advClick="0" advTm="11358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0" t="6233" r="4338" b="7053"/>
          <a:stretch/>
        </p:blipFill>
        <p:spPr bwMode="auto">
          <a:xfrm>
            <a:off x="611560" y="851421"/>
            <a:ext cx="6984776" cy="534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815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нарушает правила дорожного движения 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52" y="4005063"/>
            <a:ext cx="2479461" cy="256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5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1243">
        <p:cut/>
      </p:transition>
    </mc:Choice>
    <mc:Fallback xmlns="">
      <p:transition advClick="0" advTm="1124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f3.ppt-online.org/files3/slide/o/opJrAqk8N3Iy4z5ScRWUKTOHbY9D6ExCut20am/slide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7"/>
            <a:ext cx="700220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609329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Подберите  нужный дорожный знак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348445"/>
            <a:ext cx="2104557" cy="210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57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2294">
        <p:cut/>
      </p:transition>
    </mc:Choice>
    <mc:Fallback xmlns="">
      <p:transition advClick="0" advTm="12294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2" t="9662" r="21935" b="8041"/>
          <a:stretch/>
        </p:blipFill>
        <p:spPr bwMode="auto">
          <a:xfrm>
            <a:off x="3908319" y="5105442"/>
            <a:ext cx="1615394" cy="165618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48" y="3428999"/>
            <a:ext cx="2704259" cy="270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0609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Отгадайте  загадки про  дорожные знаки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0" t="21855" r="32973" b="28011"/>
          <a:stretch/>
        </p:blipFill>
        <p:spPr bwMode="auto">
          <a:xfrm>
            <a:off x="179512" y="5220829"/>
            <a:ext cx="1680518" cy="1408670"/>
          </a:xfrm>
          <a:prstGeom prst="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5" t="8446" r="22049" b="19392"/>
          <a:stretch/>
        </p:blipFill>
        <p:spPr bwMode="auto">
          <a:xfrm>
            <a:off x="1979712" y="5233456"/>
            <a:ext cx="1483153" cy="1427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r="35406"/>
          <a:stretch/>
        </p:blipFill>
        <p:spPr bwMode="auto">
          <a:xfrm>
            <a:off x="7812360" y="764704"/>
            <a:ext cx="1080120" cy="177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1" t="6637" r="18579" b="6637"/>
          <a:stretch/>
        </p:blipFill>
        <p:spPr bwMode="auto">
          <a:xfrm>
            <a:off x="5796136" y="5254167"/>
            <a:ext cx="1513045" cy="147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836712"/>
            <a:ext cx="8064896" cy="753239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Эй, водитель, осторожно,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Ехать быстро не возможно,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Знают люди все на свете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месте ходят …..(дети)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знакомые полоски…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Знают дети, знает взрослый: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ту строну   ведёт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Пешеходный….(переход)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здесь ребята, не до смеха,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 на чем нельзя проехать.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только своим ходом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только ….(пешеходам)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не мыл в дороге рук,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Поел фрукты, овощи,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Заболел и видишь пункт…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(медицинской помощи)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Азбуку вез самосвал,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Буквы все он растерял,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же значит, например,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дороги буква «Р»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(место стоянки)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обочине дороги,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солдатики стоят.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мы строго выполняем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Всё что нам они велят.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(дорожные знаки)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15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6088">
        <p:cut/>
      </p:transition>
    </mc:Choice>
    <mc:Fallback xmlns="">
      <p:transition advClick="0" advTm="16088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5" t="21554" r="11613" b="11118"/>
          <a:stretch/>
        </p:blipFill>
        <p:spPr bwMode="auto">
          <a:xfrm>
            <a:off x="554044" y="476672"/>
            <a:ext cx="841044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89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1500">
        <p:cut/>
      </p:transition>
    </mc:Choice>
    <mc:Fallback xmlns="">
      <p:transition advClick="0" advTm="115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ьбина\Desktop\зеленый огонек 2023г\350160ad-1062-5eea-8eee-3e1fcf4e17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8002063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56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122">
        <p:cut/>
      </p:transition>
    </mc:Choice>
    <mc:Fallback xmlns="">
      <p:transition advClick="0" advTm="6122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2699792" y="3394585"/>
            <a:ext cx="6192688" cy="290848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222222"/>
                </a:solidFill>
                <a:effectLst/>
                <a:latin typeface="Open Sans"/>
              </a:rPr>
              <a:t> </a:t>
            </a:r>
            <a:r>
              <a:rPr lang="ru-RU" sz="1600" b="0" i="0" dirty="0" smtClean="0">
                <a:effectLst/>
                <a:latin typeface="Open Sans"/>
                <a:hlinkClick r:id="rId3"/>
              </a:rPr>
              <a:t>https://multi-mama.ru/stihi-pro-pdd</a:t>
            </a:r>
            <a:r>
              <a:rPr lang="ru-RU" sz="1600" b="0" i="0" dirty="0" smtClean="0">
                <a:solidFill>
                  <a:srgbClr val="FFFF00"/>
                </a:solidFill>
                <a:effectLst/>
                <a:latin typeface="Open Sans"/>
                <a:hlinkClick r:id="rId3"/>
              </a:rPr>
              <a:t>/</a:t>
            </a:r>
            <a:endParaRPr lang="ru-RU" sz="1600" b="0" i="0" dirty="0" smtClean="0">
              <a:solidFill>
                <a:srgbClr val="FFFF00"/>
              </a:solidFill>
              <a:effectLst/>
              <a:latin typeface="Open Sans"/>
            </a:endParaRPr>
          </a:p>
          <a:p>
            <a:r>
              <a:rPr lang="en-US" sz="1600" dirty="0" smtClean="0">
                <a:solidFill>
                  <a:srgbClr val="FFFF00"/>
                </a:solidFill>
                <a:hlinkClick r:id="rId4"/>
              </a:rPr>
              <a:t>https</a:t>
            </a:r>
            <a:r>
              <a:rPr lang="en-US" sz="1600" dirty="0">
                <a:solidFill>
                  <a:srgbClr val="FFFF00"/>
                </a:solidFill>
                <a:hlinkClick r:id="rId4"/>
              </a:rPr>
              <a:t>://</a:t>
            </a:r>
            <a:r>
              <a:rPr lang="en-US" sz="1600" dirty="0" smtClean="0">
                <a:solidFill>
                  <a:srgbClr val="FFFF00"/>
                </a:solidFill>
                <a:hlinkClick r:id="rId4"/>
              </a:rPr>
              <a:t>razvivashka.online/poznavatelnoe/pdd-dlya-doshkolnikov</a:t>
            </a:r>
            <a:endParaRPr lang="ru-RU" sz="1600" dirty="0" smtClean="0">
              <a:solidFill>
                <a:srgbClr val="FFFF00"/>
              </a:solidFill>
            </a:endParaRPr>
          </a:p>
          <a:p>
            <a:r>
              <a:rPr lang="en-US" sz="1600" dirty="0" smtClean="0">
                <a:solidFill>
                  <a:srgbClr val="FFFF00"/>
                </a:solidFill>
                <a:hlinkClick r:id="rId5"/>
              </a:rPr>
              <a:t>https</a:t>
            </a:r>
            <a:r>
              <a:rPr lang="en-US" sz="1600" dirty="0">
                <a:solidFill>
                  <a:srgbClr val="FFFF00"/>
                </a:solidFill>
                <a:hlinkClick r:id="rId5"/>
              </a:rPr>
              <a:t>://</a:t>
            </a:r>
            <a:r>
              <a:rPr lang="en-US" sz="1600" dirty="0" smtClean="0">
                <a:solidFill>
                  <a:srgbClr val="FFFF00"/>
                </a:solidFill>
                <a:hlinkClick r:id="rId5"/>
              </a:rPr>
              <a:t>psypedprofi.ru/pdd-dlya-detej-doshkolnogo-vozrasta.html</a:t>
            </a:r>
            <a:endParaRPr lang="ru-RU" sz="1600" dirty="0" smtClean="0">
              <a:solidFill>
                <a:srgbClr val="FFFF00"/>
              </a:solidFill>
            </a:endParaRPr>
          </a:p>
          <a:p>
            <a:r>
              <a:rPr lang="en-US" sz="1600" dirty="0" smtClean="0">
                <a:solidFill>
                  <a:srgbClr val="FFFF00"/>
                </a:solidFill>
                <a:hlinkClick r:id="rId6"/>
              </a:rPr>
              <a:t>https</a:t>
            </a:r>
            <a:r>
              <a:rPr lang="en-US" sz="1600" dirty="0">
                <a:solidFill>
                  <a:srgbClr val="FFFF00"/>
                </a:solidFill>
                <a:hlinkClick r:id="rId6"/>
              </a:rPr>
              <a:t>://foto-ram.ru/</a:t>
            </a:r>
            <a:r>
              <a:rPr lang="ru-RU" sz="1600" dirty="0">
                <a:solidFill>
                  <a:srgbClr val="FFFF00"/>
                </a:solidFill>
                <a:hlinkClick r:id="rId6"/>
              </a:rPr>
              <a:t>картинки-с-ситуациями-на-дороге-для-до</a:t>
            </a:r>
            <a:r>
              <a:rPr lang="ru-RU" sz="1600" dirty="0" smtClean="0">
                <a:solidFill>
                  <a:srgbClr val="FFFF00"/>
                </a:solidFill>
                <a:hlinkClick r:id="rId6"/>
              </a:rPr>
              <a:t>/</a:t>
            </a:r>
            <a:endParaRPr lang="ru-RU" sz="1600" dirty="0" smtClean="0">
              <a:solidFill>
                <a:srgbClr val="FFFF00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  <a:hlinkClick r:id="rId7"/>
              </a:rPr>
              <a:t>https://</a:t>
            </a:r>
            <a:r>
              <a:rPr lang="ru-RU" sz="1600" u="sng" dirty="0" smtClean="0">
                <a:solidFill>
                  <a:srgbClr val="0000FF"/>
                </a:solidFill>
                <a:ea typeface="Calibri"/>
                <a:cs typeface="Times New Roman"/>
                <a:hlinkClick r:id="rId7"/>
              </a:rPr>
              <a:t>catherineasquithgallery.com</a:t>
            </a:r>
            <a:r>
              <a:rPr lang="ru-RU" sz="1600" u="sng" dirty="0" smtClean="0">
                <a:solidFill>
                  <a:srgbClr val="0000FF"/>
                </a:solidFill>
                <a:ea typeface="Calibri"/>
                <a:cs typeface="Times New Roman"/>
              </a:rPr>
              <a:t>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u="sng" dirty="0" smtClean="0">
                <a:solidFill>
                  <a:srgbClr val="0000FF"/>
                </a:solidFill>
                <a:ea typeface="Calibri"/>
                <a:cs typeface="Times New Roman"/>
              </a:rPr>
              <a:t>https</a:t>
            </a:r>
            <a:r>
              <a:rPr lang="en-US" sz="1600" u="sng" dirty="0">
                <a:solidFill>
                  <a:srgbClr val="0000FF"/>
                </a:solidFill>
                <a:ea typeface="Calibri"/>
                <a:cs typeface="Times New Roman"/>
              </a:rPr>
              <a:t>://foto-onlain.ru/online/</a:t>
            </a:r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</a:rPr>
              <a:t>картинки-дорожные-ситуации-по-</a:t>
            </a:r>
            <a:r>
              <a:rPr lang="ru-RU" sz="1600" u="sng" dirty="0" err="1">
                <a:solidFill>
                  <a:srgbClr val="0000FF"/>
                </a:solidFill>
                <a:ea typeface="Calibri"/>
                <a:cs typeface="Times New Roman"/>
              </a:rPr>
              <a:t>пдд</a:t>
            </a:r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</a:rPr>
              <a:t>-для/</a:t>
            </a:r>
            <a:endParaRPr lang="ru-RU" sz="1600" u="sng" dirty="0" smtClean="0">
              <a:solidFill>
                <a:srgbClr val="0000FF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u="sng" dirty="0" smtClean="0">
                <a:solidFill>
                  <a:srgbClr val="0000FF"/>
                </a:solidFill>
                <a:ea typeface="Calibri"/>
                <a:cs typeface="Times New Roman"/>
                <a:hlinkClick r:id="rId8"/>
              </a:rPr>
              <a:t>https</a:t>
            </a:r>
            <a:r>
              <a:rPr lang="ru-RU" sz="1600" u="sng" dirty="0">
                <a:solidFill>
                  <a:srgbClr val="0000FF"/>
                </a:solidFill>
                <a:ea typeface="Calibri"/>
                <a:cs typeface="Times New Roman"/>
                <a:hlinkClick r:id="rId8"/>
              </a:rPr>
              <a:t>://</a:t>
            </a:r>
            <a:r>
              <a:rPr lang="ru-RU" sz="1600" u="sng" dirty="0" smtClean="0">
                <a:solidFill>
                  <a:srgbClr val="0000FF"/>
                </a:solidFill>
                <a:ea typeface="Calibri"/>
                <a:cs typeface="Times New Roman"/>
                <a:hlinkClick r:id="rId8"/>
              </a:rPr>
              <a:t>znanio.ru</a:t>
            </a:r>
            <a:endParaRPr lang="ru-RU" sz="1600" u="sng" dirty="0" smtClean="0">
              <a:solidFill>
                <a:srgbClr val="0000FF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u="sng" dirty="0" smtClean="0">
                <a:solidFill>
                  <a:srgbClr val="002060"/>
                </a:solidFill>
                <a:ea typeface="Calibri"/>
                <a:cs typeface="Times New Roman"/>
                <a:hlinkClick r:id="rId9"/>
              </a:rPr>
              <a:t>https</a:t>
            </a:r>
            <a:r>
              <a:rPr lang="ru-RU" sz="1600" u="sng" dirty="0">
                <a:solidFill>
                  <a:srgbClr val="002060"/>
                </a:solidFill>
                <a:ea typeface="Calibri"/>
                <a:cs typeface="Times New Roman"/>
                <a:hlinkClick r:id="rId9"/>
              </a:rPr>
              <a:t>://</a:t>
            </a:r>
            <a:r>
              <a:rPr lang="ru-RU" sz="1600" u="sng" dirty="0" smtClean="0">
                <a:solidFill>
                  <a:srgbClr val="002060"/>
                </a:solidFill>
                <a:ea typeface="Calibri"/>
                <a:cs typeface="Times New Roman"/>
                <a:hlinkClick r:id="rId9"/>
              </a:rPr>
              <a:t>sh101-izh.gosuslugi.ru</a:t>
            </a:r>
            <a:endParaRPr lang="ru-RU" sz="1600" dirty="0" smtClean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620688"/>
            <a:ext cx="61926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1.Авдеева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Н.Н., Князева Н.Л. 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Стеркина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Р.Б., Безопасность: Учебное пособие по основам безопасности жизнедеятельности детей старшего дошкольного возраста. – СПб.: «Детство – пресс», 2002.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Старцева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О.В. Школа дорожных наук .  Дошкольникам о правилах дорожного движения.- М.:ТЦ Сфера, 2012.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«Это надо знать» серия настольно развивающих игр для детей 5-10 лет ООО « Эльфа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56224" y="2184910"/>
            <a:ext cx="228600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44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765">
        <p:cut/>
      </p:transition>
    </mc:Choice>
    <mc:Fallback xmlns="">
      <p:transition advClick="0" advTm="6765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</TotalTime>
  <Words>423</Words>
  <Application>Microsoft Office PowerPoint</Application>
  <PresentationFormat>Экран (4:3)</PresentationFormat>
  <Paragraphs>111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Open Sans</vt:lpstr>
      <vt:lpstr>Times New Roman</vt:lpstr>
      <vt:lpstr>Тема Office</vt:lpstr>
      <vt:lpstr>МУНИЦИПАЛЬНОЕ ДОШКОЛЬНОЕ ОБРАЗОВАТЕЛЬНОЕ УЧРЕДЕНИЕ «ДЕТСКИЙ САД № 379 КРАСНООКТЯБРЬСКГО РАЙОНА ВОЛГОГРАДА»</vt:lpstr>
      <vt:lpstr>Презентация PowerPoint</vt:lpstr>
      <vt:lpstr>Презентация PowerPoint</vt:lpstr>
      <vt:lpstr>Презентация PowerPoint</vt:lpstr>
      <vt:lpstr>   -некрасиво расталкивать других пассажиров, стремясь войти в транспорт первым; -стыдно бросаться вперёд, чтобы занять освободившееся место; -вам уступили место, обязательно поблагодарите, если вы отказались, не поскупитесь на улыбку и доброе слово; -нельзя в общественном транспорте есть мороженое, сорить; -нехорошо громко разговаривать, в том числе и по мобильному телефону;    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Запомни правила:</vt:lpstr>
      <vt:lpstr>Презентация PowerPoint</vt:lpstr>
      <vt:lpstr>Презентация PowerPoint</vt:lpstr>
      <vt:lpstr>Презентация PowerPoint</vt:lpstr>
      <vt:lpstr>Кто нарушает правила дорожного движения ?</vt:lpstr>
      <vt:lpstr>Презентация PowerPoint</vt:lpstr>
      <vt:lpstr>Отгадайте  загадки про  дорожные знаки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58</cp:revision>
  <dcterms:created xsi:type="dcterms:W3CDTF">2022-03-10T18:31:18Z</dcterms:created>
  <dcterms:modified xsi:type="dcterms:W3CDTF">2025-04-23T06:13:41Z</dcterms:modified>
</cp:coreProperties>
</file>